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4"/>
  </p:notesMasterIdLst>
  <p:sldIdLst>
    <p:sldId id="256" r:id="rId2"/>
    <p:sldId id="257" r:id="rId3"/>
    <p:sldId id="306" r:id="rId4"/>
    <p:sldId id="258" r:id="rId5"/>
    <p:sldId id="259" r:id="rId6"/>
    <p:sldId id="305" r:id="rId7"/>
    <p:sldId id="300" r:id="rId8"/>
    <p:sldId id="309" r:id="rId9"/>
    <p:sldId id="310" r:id="rId10"/>
    <p:sldId id="270" r:id="rId11"/>
    <p:sldId id="298" r:id="rId12"/>
    <p:sldId id="312" r:id="rId13"/>
    <p:sldId id="299" r:id="rId14"/>
    <p:sldId id="308" r:id="rId15"/>
    <p:sldId id="315" r:id="rId16"/>
    <p:sldId id="319" r:id="rId17"/>
    <p:sldId id="316" r:id="rId18"/>
    <p:sldId id="318" r:id="rId19"/>
    <p:sldId id="314" r:id="rId20"/>
    <p:sldId id="317" r:id="rId21"/>
    <p:sldId id="335" r:id="rId22"/>
    <p:sldId id="313" r:id="rId23"/>
    <p:sldId id="327" r:id="rId24"/>
    <p:sldId id="334" r:id="rId25"/>
    <p:sldId id="328" r:id="rId26"/>
    <p:sldId id="329" r:id="rId27"/>
    <p:sldId id="331" r:id="rId28"/>
    <p:sldId id="307" r:id="rId29"/>
    <p:sldId id="293" r:id="rId30"/>
    <p:sldId id="294" r:id="rId31"/>
    <p:sldId id="336" r:id="rId32"/>
    <p:sldId id="26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4" autoAdjust="0"/>
    <p:restoredTop sz="94434" autoAdjust="0"/>
  </p:normalViewPr>
  <p:slideViewPr>
    <p:cSldViewPr>
      <p:cViewPr>
        <p:scale>
          <a:sx n="50" d="100"/>
          <a:sy n="50" d="100"/>
        </p:scale>
        <p:origin x="-1038" y="-51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3BC42-0EAD-4A0F-B338-5EEF7C8251C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1FAE3-8E55-4A03-9F99-2401B4FF7C1A}">
      <dgm:prSet phldrT="[Text]"/>
      <dgm:spPr/>
      <dgm:t>
        <a:bodyPr/>
        <a:lstStyle/>
        <a:p>
          <a:pPr algn="ctr"/>
          <a:r>
            <a:rPr lang="en-US"/>
            <a:t>Micro Controller</a:t>
          </a:r>
        </a:p>
      </dgm:t>
    </dgm:pt>
    <dgm:pt modelId="{33555AF3-21DA-4F4E-A812-71B9BE9F2DD6}" type="parTrans" cxnId="{CC702EA3-BFC1-4833-853A-5D37570EB6E2}">
      <dgm:prSet/>
      <dgm:spPr/>
      <dgm:t>
        <a:bodyPr/>
        <a:lstStyle/>
        <a:p>
          <a:pPr algn="ctr"/>
          <a:endParaRPr lang="en-US"/>
        </a:p>
      </dgm:t>
    </dgm:pt>
    <dgm:pt modelId="{A7D26884-7DE8-4872-BE38-612491E317A9}" type="sibTrans" cxnId="{CC702EA3-BFC1-4833-853A-5D37570EB6E2}">
      <dgm:prSet/>
      <dgm:spPr/>
      <dgm:t>
        <a:bodyPr/>
        <a:lstStyle/>
        <a:p>
          <a:pPr algn="ctr"/>
          <a:endParaRPr lang="en-US"/>
        </a:p>
      </dgm:t>
    </dgm:pt>
    <dgm:pt modelId="{1814A95D-BB3D-4639-8563-6F6CFEB7EDB2}">
      <dgm:prSet phldrT="[Text]"/>
      <dgm:spPr/>
      <dgm:t>
        <a:bodyPr/>
        <a:lstStyle/>
        <a:p>
          <a:pPr algn="ctr"/>
          <a:r>
            <a:rPr lang="en-US" dirty="0"/>
            <a:t>Temperature</a:t>
          </a:r>
        </a:p>
        <a:p>
          <a:pPr algn="ctr"/>
          <a:r>
            <a:rPr lang="en-US" dirty="0"/>
            <a:t>Sensor</a:t>
          </a:r>
        </a:p>
      </dgm:t>
    </dgm:pt>
    <dgm:pt modelId="{4EACA646-9068-441E-B8E5-D23E9C6C62F6}" type="parTrans" cxnId="{F5822174-BCDA-4F9F-B8C4-1F6931D4A0A1}">
      <dgm:prSet/>
      <dgm:spPr/>
      <dgm:t>
        <a:bodyPr/>
        <a:lstStyle/>
        <a:p>
          <a:pPr algn="ctr"/>
          <a:endParaRPr lang="en-US"/>
        </a:p>
      </dgm:t>
    </dgm:pt>
    <dgm:pt modelId="{1A729D54-6520-4630-91C4-BF5A217AFA17}" type="sibTrans" cxnId="{F5822174-BCDA-4F9F-B8C4-1F6931D4A0A1}">
      <dgm:prSet/>
      <dgm:spPr/>
      <dgm:t>
        <a:bodyPr/>
        <a:lstStyle/>
        <a:p>
          <a:pPr algn="ctr"/>
          <a:endParaRPr lang="en-US"/>
        </a:p>
      </dgm:t>
    </dgm:pt>
    <dgm:pt modelId="{B15B39E7-057A-489B-8D05-276922188A40}">
      <dgm:prSet phldrT="[Text]"/>
      <dgm:spPr/>
      <dgm:t>
        <a:bodyPr/>
        <a:lstStyle/>
        <a:p>
          <a:pPr algn="ctr"/>
          <a:r>
            <a:rPr lang="en-US"/>
            <a:t>Heating Coil</a:t>
          </a:r>
        </a:p>
      </dgm:t>
    </dgm:pt>
    <dgm:pt modelId="{77EBFFB8-1417-4A16-BB4E-196AB3D9602F}" type="parTrans" cxnId="{96EE5AEF-B591-4286-8604-20129444BB90}">
      <dgm:prSet/>
      <dgm:spPr/>
      <dgm:t>
        <a:bodyPr/>
        <a:lstStyle/>
        <a:p>
          <a:pPr algn="ctr"/>
          <a:endParaRPr lang="en-US"/>
        </a:p>
      </dgm:t>
    </dgm:pt>
    <dgm:pt modelId="{8B083176-FB59-4A25-876D-14C377CD3CF1}" type="sibTrans" cxnId="{96EE5AEF-B591-4286-8604-20129444BB90}">
      <dgm:prSet/>
      <dgm:spPr/>
      <dgm:t>
        <a:bodyPr/>
        <a:lstStyle/>
        <a:p>
          <a:pPr algn="ctr"/>
          <a:endParaRPr lang="en-US"/>
        </a:p>
      </dgm:t>
    </dgm:pt>
    <dgm:pt modelId="{9A0A3C6F-9132-4B93-9DDD-77F1A36090AC}">
      <dgm:prSet phldrT="[Text]"/>
      <dgm:spPr/>
      <dgm:t>
        <a:bodyPr/>
        <a:lstStyle/>
        <a:p>
          <a:pPr algn="ctr"/>
          <a:r>
            <a:rPr lang="en-US" dirty="0"/>
            <a:t>Heating Coil Driver</a:t>
          </a:r>
        </a:p>
      </dgm:t>
    </dgm:pt>
    <dgm:pt modelId="{B3067AF6-B619-4E61-B744-F132E97EC75E}" type="parTrans" cxnId="{8136E715-7DD6-4519-A760-E6D216519D66}">
      <dgm:prSet/>
      <dgm:spPr/>
      <dgm:t>
        <a:bodyPr/>
        <a:lstStyle/>
        <a:p>
          <a:pPr algn="ctr"/>
          <a:endParaRPr lang="en-US"/>
        </a:p>
      </dgm:t>
    </dgm:pt>
    <dgm:pt modelId="{C405A51B-7977-46D7-8B04-A86E45AEB76E}" type="sibTrans" cxnId="{8136E715-7DD6-4519-A760-E6D216519D66}">
      <dgm:prSet/>
      <dgm:spPr/>
      <dgm:t>
        <a:bodyPr/>
        <a:lstStyle/>
        <a:p>
          <a:pPr algn="ctr"/>
          <a:endParaRPr lang="en-US"/>
        </a:p>
      </dgm:t>
    </dgm:pt>
    <dgm:pt modelId="{593B009A-3838-4048-9BA3-89E46A3648F5}" type="pres">
      <dgm:prSet presAssocID="{0593BC42-0EAD-4A0F-B338-5EEF7C8251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DB5ABE-139F-4CC6-986A-3EAA696D0C80}" type="pres">
      <dgm:prSet presAssocID="{A951FAE3-8E55-4A03-9F99-2401B4FF7C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C0483-6A71-4776-AFE3-27D317F0A292}" type="pres">
      <dgm:prSet presAssocID="{A7D26884-7DE8-4872-BE38-612491E317A9}" presName="sibTrans" presStyleLbl="sibTrans2D1" presStyleIdx="0" presStyleCnt="4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7EEFD278-1402-4027-A757-2FCD091BC7B6}" type="pres">
      <dgm:prSet presAssocID="{A7D26884-7DE8-4872-BE38-612491E317A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5D750D9-CD81-4795-92FA-FEA86530D85C}" type="pres">
      <dgm:prSet presAssocID="{1814A95D-BB3D-4639-8563-6F6CFEB7EDB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F9B4B-0998-4E18-806B-243FE562FF46}" type="pres">
      <dgm:prSet presAssocID="{1A729D54-6520-4630-91C4-BF5A217AFA17}" presName="sibTrans" presStyleLbl="sibTrans2D1" presStyleIdx="1" presStyleCnt="4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28E581FD-4552-441F-9255-5CA7EEA21FC6}" type="pres">
      <dgm:prSet presAssocID="{1A729D54-6520-4630-91C4-BF5A217AFA1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143ACD0-364F-4B1D-8835-B01FBE6BE069}" type="pres">
      <dgm:prSet presAssocID="{B15B39E7-057A-489B-8D05-276922188A4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B21B9-9718-47C0-8B44-97ECB11769D8}" type="pres">
      <dgm:prSet presAssocID="{8B083176-FB59-4A25-876D-14C377CD3CF1}" presName="sibTrans" presStyleLbl="sibTrans2D1" presStyleIdx="2" presStyleCnt="4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E40D1257-2DE3-4117-8479-2C2D9FF1901E}" type="pres">
      <dgm:prSet presAssocID="{8B083176-FB59-4A25-876D-14C377CD3CF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3986946-63E9-46DB-BDC9-C06B6C48649E}" type="pres">
      <dgm:prSet presAssocID="{9A0A3C6F-9132-4B93-9DDD-77F1A36090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DF513-8039-430F-9D06-B52A6AAE3B8E}" type="pres">
      <dgm:prSet presAssocID="{C405A51B-7977-46D7-8B04-A86E45AEB76E}" presName="sibTrans" presStyleLbl="sibTrans2D1" presStyleIdx="3" presStyleCnt="4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08105AD9-768E-4EF0-8F63-0D54C14873F4}" type="pres">
      <dgm:prSet presAssocID="{C405A51B-7977-46D7-8B04-A86E45AEB76E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493E8A4-FFCB-4236-9B8B-84E54D737E8F}" type="presOf" srcId="{8B083176-FB59-4A25-876D-14C377CD3CF1}" destId="{539B21B9-9718-47C0-8B44-97ECB11769D8}" srcOrd="0" destOrd="0" presId="urn:microsoft.com/office/officeart/2005/8/layout/cycle7"/>
    <dgm:cxn modelId="{82145768-7C23-4CD7-921C-7BA2F8FC4990}" type="presOf" srcId="{0593BC42-0EAD-4A0F-B338-5EEF7C8251C1}" destId="{593B009A-3838-4048-9BA3-89E46A3648F5}" srcOrd="0" destOrd="0" presId="urn:microsoft.com/office/officeart/2005/8/layout/cycle7"/>
    <dgm:cxn modelId="{00E9A6DB-8EDA-447D-9AA4-3EC5AE832B4E}" type="presOf" srcId="{1814A95D-BB3D-4639-8563-6F6CFEB7EDB2}" destId="{75D750D9-CD81-4795-92FA-FEA86530D85C}" srcOrd="0" destOrd="0" presId="urn:microsoft.com/office/officeart/2005/8/layout/cycle7"/>
    <dgm:cxn modelId="{A640B91B-A325-4517-A57C-1C3B0C2198D2}" type="presOf" srcId="{A7D26884-7DE8-4872-BE38-612491E317A9}" destId="{625C0483-6A71-4776-AFE3-27D317F0A292}" srcOrd="0" destOrd="0" presId="urn:microsoft.com/office/officeart/2005/8/layout/cycle7"/>
    <dgm:cxn modelId="{CC702EA3-BFC1-4833-853A-5D37570EB6E2}" srcId="{0593BC42-0EAD-4A0F-B338-5EEF7C8251C1}" destId="{A951FAE3-8E55-4A03-9F99-2401B4FF7C1A}" srcOrd="0" destOrd="0" parTransId="{33555AF3-21DA-4F4E-A812-71B9BE9F2DD6}" sibTransId="{A7D26884-7DE8-4872-BE38-612491E317A9}"/>
    <dgm:cxn modelId="{2740D292-0718-4F69-B8CE-DCCB8D0B4446}" type="presOf" srcId="{B15B39E7-057A-489B-8D05-276922188A40}" destId="{D143ACD0-364F-4B1D-8835-B01FBE6BE069}" srcOrd="0" destOrd="0" presId="urn:microsoft.com/office/officeart/2005/8/layout/cycle7"/>
    <dgm:cxn modelId="{A94CD1EC-60DB-43A8-9917-66F5633C478F}" type="presOf" srcId="{C405A51B-7977-46D7-8B04-A86E45AEB76E}" destId="{852DF513-8039-430F-9D06-B52A6AAE3B8E}" srcOrd="0" destOrd="0" presId="urn:microsoft.com/office/officeart/2005/8/layout/cycle7"/>
    <dgm:cxn modelId="{FFAEF252-B6D2-4FCA-88BC-36D031070C65}" type="presOf" srcId="{8B083176-FB59-4A25-876D-14C377CD3CF1}" destId="{E40D1257-2DE3-4117-8479-2C2D9FF1901E}" srcOrd="1" destOrd="0" presId="urn:microsoft.com/office/officeart/2005/8/layout/cycle7"/>
    <dgm:cxn modelId="{81B4923F-6E51-4540-BDA1-F879F322669D}" type="presOf" srcId="{C405A51B-7977-46D7-8B04-A86E45AEB76E}" destId="{08105AD9-768E-4EF0-8F63-0D54C14873F4}" srcOrd="1" destOrd="0" presId="urn:microsoft.com/office/officeart/2005/8/layout/cycle7"/>
    <dgm:cxn modelId="{F7EB5313-654C-4815-8BD6-EC33AD483E92}" type="presOf" srcId="{A951FAE3-8E55-4A03-9F99-2401B4FF7C1A}" destId="{A1DB5ABE-139F-4CC6-986A-3EAA696D0C80}" srcOrd="0" destOrd="0" presId="urn:microsoft.com/office/officeart/2005/8/layout/cycle7"/>
    <dgm:cxn modelId="{846BA67B-E690-47E4-B9E4-AAD049058167}" type="presOf" srcId="{A7D26884-7DE8-4872-BE38-612491E317A9}" destId="{7EEFD278-1402-4027-A757-2FCD091BC7B6}" srcOrd="1" destOrd="0" presId="urn:microsoft.com/office/officeart/2005/8/layout/cycle7"/>
    <dgm:cxn modelId="{96EE5AEF-B591-4286-8604-20129444BB90}" srcId="{0593BC42-0EAD-4A0F-B338-5EEF7C8251C1}" destId="{B15B39E7-057A-489B-8D05-276922188A40}" srcOrd="2" destOrd="0" parTransId="{77EBFFB8-1417-4A16-BB4E-196AB3D9602F}" sibTransId="{8B083176-FB59-4A25-876D-14C377CD3CF1}"/>
    <dgm:cxn modelId="{F5822174-BCDA-4F9F-B8C4-1F6931D4A0A1}" srcId="{0593BC42-0EAD-4A0F-B338-5EEF7C8251C1}" destId="{1814A95D-BB3D-4639-8563-6F6CFEB7EDB2}" srcOrd="1" destOrd="0" parTransId="{4EACA646-9068-441E-B8E5-D23E9C6C62F6}" sibTransId="{1A729D54-6520-4630-91C4-BF5A217AFA17}"/>
    <dgm:cxn modelId="{08CB8D52-E0C5-4ADC-8157-0E19331589E4}" type="presOf" srcId="{1A729D54-6520-4630-91C4-BF5A217AFA17}" destId="{28E581FD-4552-441F-9255-5CA7EEA21FC6}" srcOrd="1" destOrd="0" presId="urn:microsoft.com/office/officeart/2005/8/layout/cycle7"/>
    <dgm:cxn modelId="{8136E715-7DD6-4519-A760-E6D216519D66}" srcId="{0593BC42-0EAD-4A0F-B338-5EEF7C8251C1}" destId="{9A0A3C6F-9132-4B93-9DDD-77F1A36090AC}" srcOrd="3" destOrd="0" parTransId="{B3067AF6-B619-4E61-B744-F132E97EC75E}" sibTransId="{C405A51B-7977-46D7-8B04-A86E45AEB76E}"/>
    <dgm:cxn modelId="{174FC074-E99D-4CB2-BA0F-46B45E9BC2DB}" type="presOf" srcId="{1A729D54-6520-4630-91C4-BF5A217AFA17}" destId="{CFFF9B4B-0998-4E18-806B-243FE562FF46}" srcOrd="0" destOrd="0" presId="urn:microsoft.com/office/officeart/2005/8/layout/cycle7"/>
    <dgm:cxn modelId="{1E0AEAE8-1A76-45B1-A2BC-B910BDA21E0F}" type="presOf" srcId="{9A0A3C6F-9132-4B93-9DDD-77F1A36090AC}" destId="{B3986946-63E9-46DB-BDC9-C06B6C48649E}" srcOrd="0" destOrd="0" presId="urn:microsoft.com/office/officeart/2005/8/layout/cycle7"/>
    <dgm:cxn modelId="{EE84AE3D-703F-43E0-946D-98E0C51F4DC4}" type="presParOf" srcId="{593B009A-3838-4048-9BA3-89E46A3648F5}" destId="{A1DB5ABE-139F-4CC6-986A-3EAA696D0C80}" srcOrd="0" destOrd="0" presId="urn:microsoft.com/office/officeart/2005/8/layout/cycle7"/>
    <dgm:cxn modelId="{ED868A38-0B91-473D-8E1F-A058157177F6}" type="presParOf" srcId="{593B009A-3838-4048-9BA3-89E46A3648F5}" destId="{625C0483-6A71-4776-AFE3-27D317F0A292}" srcOrd="1" destOrd="0" presId="urn:microsoft.com/office/officeart/2005/8/layout/cycle7"/>
    <dgm:cxn modelId="{70A0A747-6629-4983-8377-8D3EA88C33DD}" type="presParOf" srcId="{625C0483-6A71-4776-AFE3-27D317F0A292}" destId="{7EEFD278-1402-4027-A757-2FCD091BC7B6}" srcOrd="0" destOrd="0" presId="urn:microsoft.com/office/officeart/2005/8/layout/cycle7"/>
    <dgm:cxn modelId="{8B696CAC-8822-4D49-8D4E-7163C3640305}" type="presParOf" srcId="{593B009A-3838-4048-9BA3-89E46A3648F5}" destId="{75D750D9-CD81-4795-92FA-FEA86530D85C}" srcOrd="2" destOrd="0" presId="urn:microsoft.com/office/officeart/2005/8/layout/cycle7"/>
    <dgm:cxn modelId="{E277FEE5-52E9-48B7-9D82-4DE70B51B393}" type="presParOf" srcId="{593B009A-3838-4048-9BA3-89E46A3648F5}" destId="{CFFF9B4B-0998-4E18-806B-243FE562FF46}" srcOrd="3" destOrd="0" presId="urn:microsoft.com/office/officeart/2005/8/layout/cycle7"/>
    <dgm:cxn modelId="{439A5D8D-9E49-4E9C-8224-2C3F1C6C82C5}" type="presParOf" srcId="{CFFF9B4B-0998-4E18-806B-243FE562FF46}" destId="{28E581FD-4552-441F-9255-5CA7EEA21FC6}" srcOrd="0" destOrd="0" presId="urn:microsoft.com/office/officeart/2005/8/layout/cycle7"/>
    <dgm:cxn modelId="{CAE05D0D-4EE7-4CE7-ABB6-85A191F99D7E}" type="presParOf" srcId="{593B009A-3838-4048-9BA3-89E46A3648F5}" destId="{D143ACD0-364F-4B1D-8835-B01FBE6BE069}" srcOrd="4" destOrd="0" presId="urn:microsoft.com/office/officeart/2005/8/layout/cycle7"/>
    <dgm:cxn modelId="{68C74D59-0534-4048-A90C-A7C1533CC1CB}" type="presParOf" srcId="{593B009A-3838-4048-9BA3-89E46A3648F5}" destId="{539B21B9-9718-47C0-8B44-97ECB11769D8}" srcOrd="5" destOrd="0" presId="urn:microsoft.com/office/officeart/2005/8/layout/cycle7"/>
    <dgm:cxn modelId="{A45DFB84-85B6-44B5-978C-AC4655C740E1}" type="presParOf" srcId="{539B21B9-9718-47C0-8B44-97ECB11769D8}" destId="{E40D1257-2DE3-4117-8479-2C2D9FF1901E}" srcOrd="0" destOrd="0" presId="urn:microsoft.com/office/officeart/2005/8/layout/cycle7"/>
    <dgm:cxn modelId="{58471459-5731-4426-8CF0-D5127F84E323}" type="presParOf" srcId="{593B009A-3838-4048-9BA3-89E46A3648F5}" destId="{B3986946-63E9-46DB-BDC9-C06B6C48649E}" srcOrd="6" destOrd="0" presId="urn:microsoft.com/office/officeart/2005/8/layout/cycle7"/>
    <dgm:cxn modelId="{A4335F31-E6C8-4E70-9AF0-EC39701E02E9}" type="presParOf" srcId="{593B009A-3838-4048-9BA3-89E46A3648F5}" destId="{852DF513-8039-430F-9D06-B52A6AAE3B8E}" srcOrd="7" destOrd="0" presId="urn:microsoft.com/office/officeart/2005/8/layout/cycle7"/>
    <dgm:cxn modelId="{B45D0BF3-508C-41BA-AA5C-14338FDA4606}" type="presParOf" srcId="{852DF513-8039-430F-9D06-B52A6AAE3B8E}" destId="{08105AD9-768E-4EF0-8F63-0D54C14873F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B5ABE-139F-4CC6-986A-3EAA696D0C80}">
      <dsp:nvSpPr>
        <dsp:cNvPr id="0" name=""/>
        <dsp:cNvSpPr/>
      </dsp:nvSpPr>
      <dsp:spPr>
        <a:xfrm>
          <a:off x="1911697" y="71"/>
          <a:ext cx="1510605" cy="755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Micro Controller</a:t>
          </a:r>
        </a:p>
      </dsp:txBody>
      <dsp:txXfrm>
        <a:off x="1933819" y="22193"/>
        <a:ext cx="1466361" cy="711058"/>
      </dsp:txXfrm>
    </dsp:sp>
    <dsp:sp modelId="{625C0483-6A71-4776-AFE3-27D317F0A292}">
      <dsp:nvSpPr>
        <dsp:cNvPr id="0" name=""/>
        <dsp:cNvSpPr/>
      </dsp:nvSpPr>
      <dsp:spPr>
        <a:xfrm rot="2700000">
          <a:off x="2998949" y="971083"/>
          <a:ext cx="787178" cy="264355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78256" y="1023954"/>
        <a:ext cx="628565" cy="158613"/>
      </dsp:txXfrm>
    </dsp:sp>
    <dsp:sp modelId="{75D750D9-CD81-4795-92FA-FEA86530D85C}">
      <dsp:nvSpPr>
        <dsp:cNvPr id="0" name=""/>
        <dsp:cNvSpPr/>
      </dsp:nvSpPr>
      <dsp:spPr>
        <a:xfrm>
          <a:off x="3362774" y="1451148"/>
          <a:ext cx="1510605" cy="755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Temperature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Sensor</a:t>
          </a:r>
        </a:p>
      </dsp:txBody>
      <dsp:txXfrm>
        <a:off x="3384896" y="1473270"/>
        <a:ext cx="1466361" cy="711058"/>
      </dsp:txXfrm>
    </dsp:sp>
    <dsp:sp modelId="{CFFF9B4B-0998-4E18-806B-243FE562FF46}">
      <dsp:nvSpPr>
        <dsp:cNvPr id="0" name=""/>
        <dsp:cNvSpPr/>
      </dsp:nvSpPr>
      <dsp:spPr>
        <a:xfrm rot="8100000">
          <a:off x="2998949" y="2422160"/>
          <a:ext cx="787178" cy="264355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078255" y="2475031"/>
        <a:ext cx="628565" cy="158613"/>
      </dsp:txXfrm>
    </dsp:sp>
    <dsp:sp modelId="{D143ACD0-364F-4B1D-8835-B01FBE6BE069}">
      <dsp:nvSpPr>
        <dsp:cNvPr id="0" name=""/>
        <dsp:cNvSpPr/>
      </dsp:nvSpPr>
      <dsp:spPr>
        <a:xfrm>
          <a:off x="1911697" y="2902225"/>
          <a:ext cx="1510605" cy="755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Heating Coil</a:t>
          </a:r>
        </a:p>
      </dsp:txBody>
      <dsp:txXfrm>
        <a:off x="1933819" y="2924347"/>
        <a:ext cx="1466361" cy="711058"/>
      </dsp:txXfrm>
    </dsp:sp>
    <dsp:sp modelId="{539B21B9-9718-47C0-8B44-97ECB11769D8}">
      <dsp:nvSpPr>
        <dsp:cNvPr id="0" name=""/>
        <dsp:cNvSpPr/>
      </dsp:nvSpPr>
      <dsp:spPr>
        <a:xfrm rot="13500000">
          <a:off x="1547871" y="2422160"/>
          <a:ext cx="787178" cy="264355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627177" y="2475031"/>
        <a:ext cx="628565" cy="158613"/>
      </dsp:txXfrm>
    </dsp:sp>
    <dsp:sp modelId="{B3986946-63E9-46DB-BDC9-C06B6C48649E}">
      <dsp:nvSpPr>
        <dsp:cNvPr id="0" name=""/>
        <dsp:cNvSpPr/>
      </dsp:nvSpPr>
      <dsp:spPr>
        <a:xfrm>
          <a:off x="460620" y="1451148"/>
          <a:ext cx="1510605" cy="755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Heating Coil Driver</a:t>
          </a:r>
        </a:p>
      </dsp:txBody>
      <dsp:txXfrm>
        <a:off x="482742" y="1473270"/>
        <a:ext cx="1466361" cy="711058"/>
      </dsp:txXfrm>
    </dsp:sp>
    <dsp:sp modelId="{852DF513-8039-430F-9D06-B52A6AAE3B8E}">
      <dsp:nvSpPr>
        <dsp:cNvPr id="0" name=""/>
        <dsp:cNvSpPr/>
      </dsp:nvSpPr>
      <dsp:spPr>
        <a:xfrm rot="18900000">
          <a:off x="1547871" y="971083"/>
          <a:ext cx="787178" cy="264355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27178" y="1023954"/>
        <a:ext cx="628565" cy="158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52B0A-A23C-41E8-8003-D19ED61470E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385B-EBFD-43DA-9FE4-47469260F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5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385B-EBFD-43DA-9FE4-47469260F3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4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AE09-637A-4B66-9257-7F904C6D4A1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4DA-33E6-4C82-9F78-B4F626D813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AE09-637A-4B66-9257-7F904C6D4A1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4DA-33E6-4C82-9F78-B4F626D81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AE09-637A-4B66-9257-7F904C6D4A1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4DA-33E6-4C82-9F78-B4F626D81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AE09-637A-4B66-9257-7F904C6D4A1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4DA-33E6-4C82-9F78-B4F626D81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AE09-637A-4B66-9257-7F904C6D4A1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4DA-33E6-4C82-9F78-B4F626D813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AE09-637A-4B66-9257-7F904C6D4A1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4DA-33E6-4C82-9F78-B4F626D81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AE09-637A-4B66-9257-7F904C6D4A1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4DA-33E6-4C82-9F78-B4F626D81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AE09-637A-4B66-9257-7F904C6D4A1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4DA-33E6-4C82-9F78-B4F626D81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AE09-637A-4B66-9257-7F904C6D4A1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4DA-33E6-4C82-9F78-B4F626D81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AE09-637A-4B66-9257-7F904C6D4A1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4DA-33E6-4C82-9F78-B4F626D813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AE09-637A-4B66-9257-7F904C6D4A1F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7124DA-33E6-4C82-9F78-B4F626D8137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atinLnBrk="1"/>
            <a:fld id="{9B729425-69ED-4880-9BB8-C423E8F4D09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2013-11-25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atinLnBrk="1"/>
            <a:fld id="{6830AE5B-3C9D-4155-807F-611113140B4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Automated Honey Extractor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0" y="4495800"/>
            <a:ext cx="3429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Group 3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Dmytro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Boichev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Petr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Boychev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/>
              <a:t>Kira Farney</a:t>
            </a:r>
          </a:p>
          <a:p>
            <a:r>
              <a:rPr lang="en-US" sz="2400" dirty="0" smtClean="0"/>
              <a:t>Brandon </a:t>
            </a:r>
            <a:r>
              <a:rPr lang="en-US" sz="2400" dirty="0" err="1"/>
              <a:t>Parmeter</a:t>
            </a:r>
            <a:endParaRPr lang="en-US" sz="2000" dirty="0"/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Heating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heating system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the extraction process by decreasing honey viscosity.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5347819"/>
              </p:ext>
            </p:extLst>
          </p:nvPr>
        </p:nvGraphicFramePr>
        <p:xfrm>
          <a:off x="1905000" y="2743200"/>
          <a:ext cx="5334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3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Heating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 Silicone-Rubber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Heating Sheet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Adhesive backed for easy installation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1” x 30” strip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115V @ 1.3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heated up to 149 </a:t>
            </a:r>
            <a:r>
              <a:rPr lang="en-US" baseline="30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x 3 Watt power capabilities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1\Downloads\35765kp3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74957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600200"/>
          </a:xfrm>
        </p:spPr>
        <p:txBody>
          <a:bodyPr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2239963"/>
            <a:ext cx="7803444" cy="4389437"/>
          </a:xfrm>
        </p:spPr>
      </p:pic>
    </p:spTree>
    <p:extLst>
      <p:ext uri="{BB962C8B-B14F-4D97-AF65-F5344CB8AC3E}">
        <p14:creationId xmlns:p14="http://schemas.microsoft.com/office/powerpoint/2010/main" val="31523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Temperature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infrared temperature sensor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information to the heating system.</a:t>
            </a: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MLX90614</a:t>
            </a: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 range: 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-40°C 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125°C</a:t>
            </a:r>
          </a:p>
          <a:p>
            <a:r>
              <a:rPr lang="en-US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Communicates via I2C interface</a:t>
            </a:r>
            <a:endParaRPr lang="en-US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Voltage: 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 V ~ 5.5 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Accuracy: 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1°C</a:t>
            </a:r>
          </a:p>
          <a:p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33800"/>
            <a:ext cx="2553056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Humidity Sensor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content of the honey is affected by the humidity level during extraction.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water content negatively affects the quality of the honey (leads to fermentation).</a:t>
            </a:r>
          </a:p>
          <a:p>
            <a:pPr marL="0" indent="0">
              <a:buNone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HIH-4030-003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Humidity Range: 0 ~ 100% RH</a:t>
            </a: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Temp: 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-40°C ~ 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85°C</a:t>
            </a: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Accuracy: 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 3.5% RH</a:t>
            </a: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1\Downloads\HIH-4030-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4" cy="438943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3943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Motor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Motor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motor output: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motor used for availability of electrical power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52" y="3276600"/>
            <a:ext cx="5349844" cy="3362156"/>
          </a:xfrm>
          <a:prstGeom prst="rect">
            <a:avLst/>
          </a:prstGeom>
        </p:spPr>
      </p:pic>
      <p:pic>
        <p:nvPicPr>
          <p:cNvPr id="3074" name="Picture 2" descr="C:\Users\User1\Download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334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481407"/>
            <a:ext cx="2590800" cy="29193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Variable Frequency drive to slowly bring frame holder to extraction speed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/>
          <a:lstStyle/>
          <a:p>
            <a:pPr algn="ctr"/>
            <a:r>
              <a:rPr lang="en-US" dirty="0" smtClean="0"/>
              <a:t>Human Interface Device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6" y="2239963"/>
            <a:ext cx="7803444" cy="4389437"/>
          </a:xfrm>
        </p:spPr>
      </p:pic>
    </p:spTree>
    <p:extLst>
      <p:ext uri="{BB962C8B-B14F-4D97-AF65-F5344CB8AC3E}">
        <p14:creationId xmlns:p14="http://schemas.microsoft.com/office/powerpoint/2010/main" val="31453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Interface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 outdoor LCD display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Buttons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switches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turn on and off device 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Selects various operating modes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what is displayed on LCD</a:t>
            </a:r>
          </a:p>
        </p:txBody>
      </p:sp>
      <p:pic>
        <p:nvPicPr>
          <p:cNvPr id="2050" name="Picture 2" descr="C:\Users\User1\Desktop\IMAG047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01596"/>
            <a:ext cx="3429000" cy="23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600200"/>
          </a:xfrm>
        </p:spPr>
        <p:txBody>
          <a:bodyPr/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Microcontroller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2087563"/>
            <a:ext cx="7803444" cy="4389437"/>
          </a:xfrm>
        </p:spPr>
      </p:pic>
    </p:spTree>
    <p:extLst>
      <p:ext uri="{BB962C8B-B14F-4D97-AF65-F5344CB8AC3E}">
        <p14:creationId xmlns:p14="http://schemas.microsoft.com/office/powerpoint/2010/main" val="28477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Beekeeping equipment, honey extractors in particular are very expensive.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lower-end beekeeping machinery (under $1500) is severely lacking in terms of performance.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honey extraction process is too time consuming compared to other beekeeping duties. </a:t>
            </a:r>
          </a:p>
        </p:txBody>
      </p:sp>
    </p:spTree>
    <p:extLst>
      <p:ext uri="{BB962C8B-B14F-4D97-AF65-F5344CB8AC3E}">
        <p14:creationId xmlns:p14="http://schemas.microsoft.com/office/powerpoint/2010/main" val="11450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PSoC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Delta Sig ADC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8-bit 8Msps DAC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LCD Driver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GPIO Pins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– 5.5 V operating range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Cheap $4.33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44" r="100000">
                        <a14:foregroundMark x1="41111" y1="21074" x2="41111" y2="21074"/>
                        <a14:foregroundMark x1="47333" y1="22314" x2="47333" y2="22314"/>
                        <a14:foregroundMark x1="39778" y1="59917" x2="39778" y2="59917"/>
                        <a14:foregroundMark x1="47333" y1="58678" x2="47333" y2="58678"/>
                        <a14:foregroundMark x1="54222" y1="57438" x2="54222" y2="57438"/>
                        <a14:foregroundMark x1="60222" y1="57438" x2="60222" y2="57438"/>
                        <a14:foregroundMark x1="72000" y1="50413" x2="72000" y2="50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0"/>
            <a:ext cx="396743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Printed Circuit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5V supply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Easily connect various components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Humidity Sensor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Sensor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Module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LCD Display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Controller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Relay connections</a:t>
            </a:r>
          </a:p>
        </p:txBody>
      </p:sp>
      <p:pic>
        <p:nvPicPr>
          <p:cNvPr id="4098" name="Picture 2" descr="C:\Users\User1\Downloads\IMAG047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0"/>
            <a:ext cx="4953000" cy="31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600200"/>
          </a:xfrm>
        </p:spPr>
        <p:txBody>
          <a:bodyPr/>
          <a:lstStyle/>
          <a:p>
            <a:pPr algn="ctr"/>
            <a:r>
              <a:rPr lang="en-US" dirty="0" smtClean="0"/>
              <a:t>Power Supply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  <p:extLst>
      <p:ext uri="{BB962C8B-B14F-4D97-AF65-F5344CB8AC3E}">
        <p14:creationId xmlns:p14="http://schemas.microsoft.com/office/powerpoint/2010/main" val="39988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11560" y="9906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cs typeface="Times New Roman" pitchFamily="18" charset="0"/>
              </a:rPr>
              <a:t>Power Supply</a:t>
            </a:r>
            <a:br>
              <a:rPr lang="en-US" altLang="ko-KR" dirty="0" smtClean="0">
                <a:cs typeface="Times New Roman" pitchFamily="18" charset="0"/>
              </a:rPr>
            </a:br>
            <a:endParaRPr lang="ko-KR" altLang="en-US" dirty="0">
              <a:cs typeface="Times New Roman" pitchFamily="18" charset="0"/>
            </a:endParaRPr>
          </a:p>
        </p:txBody>
      </p:sp>
      <p:sp>
        <p:nvSpPr>
          <p:cNvPr id="3" name="부제목 2"/>
          <p:cNvSpPr txBox="1">
            <a:spLocks/>
          </p:cNvSpPr>
          <p:nvPr/>
        </p:nvSpPr>
        <p:spPr>
          <a:xfrm>
            <a:off x="899592" y="2204864"/>
            <a:ext cx="7992888" cy="99553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Standard Wall Outlet 115V @ 60 Hertz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300 mA 12V DC power supply </a:t>
            </a:r>
          </a:p>
          <a:p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235566"/>
              </p:ext>
            </p:extLst>
          </p:nvPr>
        </p:nvGraphicFramePr>
        <p:xfrm>
          <a:off x="1554480" y="3733800"/>
          <a:ext cx="5913120" cy="2099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478280"/>
                <a:gridCol w="1478280"/>
                <a:gridCol w="1478280"/>
              </a:tblGrid>
              <a:tr h="25890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530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Motor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</a:t>
                      </a:r>
                    </a:p>
                  </a:txBody>
                  <a:tcPr/>
                </a:tc>
              </a:tr>
              <a:tr h="48148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Heating Elements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0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Printed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Circuit Board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300mA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Remote Control</a:t>
            </a:r>
            <a:endParaRPr lang="en-US" dirty="0"/>
          </a:p>
        </p:txBody>
      </p:sp>
      <p:sp>
        <p:nvSpPr>
          <p:cNvPr id="4" name="Moon 3"/>
          <p:cNvSpPr/>
          <p:nvPr/>
        </p:nvSpPr>
        <p:spPr>
          <a:xfrm>
            <a:off x="5486400" y="3516868"/>
            <a:ext cx="152400" cy="838200"/>
          </a:xfrm>
          <a:prstGeom prst="mo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oon 6"/>
          <p:cNvSpPr/>
          <p:nvPr/>
        </p:nvSpPr>
        <p:spPr>
          <a:xfrm>
            <a:off x="4991100" y="3669268"/>
            <a:ext cx="127000" cy="571500"/>
          </a:xfrm>
          <a:prstGeom prst="mo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oon 7"/>
          <p:cNvSpPr/>
          <p:nvPr/>
        </p:nvSpPr>
        <p:spPr>
          <a:xfrm>
            <a:off x="4572000" y="3821668"/>
            <a:ext cx="76200" cy="304800"/>
          </a:xfrm>
          <a:prstGeom prst="mo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amsung Galaxy S II 4G T989 Black GSM Unloc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059668"/>
            <a:ext cx="13239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1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43" y="2493550"/>
            <a:ext cx="2295735" cy="288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dirty="0" smtClean="0">
                <a:cs typeface="Times New Roman" pitchFamily="18" charset="0"/>
              </a:rPr>
              <a:t>Android Development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Purpose: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Control the Honey Extractor remotely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Android development 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Eclipse integrated development environment (IDE)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Minimum API level set to 8 (Android v2.2)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Target application programming interface (API) level 18 (Android v.4.3)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Developed on Android 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v.4.03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Tested on Android v.4.1.2 and v.4.3 platforms</a:t>
            </a:r>
          </a:p>
          <a:p>
            <a:pPr marL="393192" lvl="1" indent="0">
              <a:lnSpc>
                <a:spcPct val="150000"/>
              </a:lnSpc>
              <a:buNone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Users\Kira\Dropbox\mySeniorDesign\Screenshot_2013-11-24-16-1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64657"/>
            <a:ext cx="1524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cs typeface="Times New Roman" pitchFamily="18" charset="0"/>
              </a:rPr>
              <a:t>Android Development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11" y="1791931"/>
            <a:ext cx="6724089" cy="48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1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dirty="0" smtClean="0">
                <a:cs typeface="Times New Roman" pitchFamily="18" charset="0"/>
              </a:rPr>
              <a:t>Bluetooth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Bluetooth HC-06 Slave module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Inexpensive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range up to 10 m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supply 5V 50mA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v.2.0+EDR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Baud rate 9600 bps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bits, 1 stop bit, no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parity bit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20" y="2209800"/>
            <a:ext cx="23073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4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600200"/>
          </a:xfrm>
        </p:spPr>
        <p:txBody>
          <a:bodyPr/>
          <a:lstStyle/>
          <a:p>
            <a:pPr algn="ctr"/>
            <a:r>
              <a:rPr lang="en-US" dirty="0" smtClean="0"/>
              <a:t>Administrative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600200"/>
          </a:xfrm>
        </p:spPr>
        <p:txBody>
          <a:bodyPr/>
          <a:lstStyle/>
          <a:p>
            <a:pPr algn="ctr"/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849395"/>
              </p:ext>
            </p:extLst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Brandon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Dmytro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Kira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CpE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Mechanical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supply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Heating System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BlueTooth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Motor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PCB design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Parts integration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8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Current Extractor Used</a:t>
            </a:r>
            <a:endParaRPr lang="en-US" dirty="0"/>
          </a:p>
        </p:txBody>
      </p:sp>
      <p:pic>
        <p:nvPicPr>
          <p:cNvPr id="7170" name="Picture 2" descr="https://lh5.googleusercontent.com/wXWG1gK72JcNSSEwHAewoEIioNPO-KT3b2X8Fs1nER8nHGfDQZhW4-M__8J7rcLjx5f3yl9J0UaTonZ6HmPYbYl6ZlZW3IR9z16A8GCOusqQBv62eI3KV_Je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2209800"/>
            <a:ext cx="494879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33601"/>
            <a:ext cx="3886200" cy="2819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Extractor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Tangential Design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 Capacity: 2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 Operated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Bill of Materials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617957"/>
              </p:ext>
            </p:extLst>
          </p:nvPr>
        </p:nvGraphicFramePr>
        <p:xfrm>
          <a:off x="1600201" y="1600198"/>
          <a:ext cx="6705599" cy="4903132"/>
        </p:xfrm>
        <a:graphic>
          <a:graphicData uri="http://schemas.openxmlformats.org/drawingml/2006/table">
            <a:tbl>
              <a:tblPr firstRow="1" firstCol="1" bandRow="1"/>
              <a:tblGrid>
                <a:gridCol w="2971800"/>
                <a:gridCol w="3733799"/>
              </a:tblGrid>
              <a:tr h="37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Part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Cost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Mechanical Parts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$400.00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Humidity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Sensor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$14.03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Infrared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Temperature Sensor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19.12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Motor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$59.04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Motor Controller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$85.48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Power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Supply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$19.99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Printed Circuit Board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$84.99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Electronics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$120.12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BlueTooth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Module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$10.60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Heating Element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$102.72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Valve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$15.00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$887.09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0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thanks to:</a:t>
            </a:r>
          </a:p>
          <a:p>
            <a:pPr lvl="1"/>
            <a:r>
              <a:rPr lang="en-US" dirty="0" err="1" smtClean="0"/>
              <a:t>Microflex</a:t>
            </a:r>
            <a:r>
              <a:rPr lang="en-US" dirty="0" smtClean="0"/>
              <a:t> Inc.</a:t>
            </a:r>
          </a:p>
          <a:p>
            <a:pPr lvl="1"/>
            <a:r>
              <a:rPr lang="en-US" dirty="0" smtClean="0"/>
              <a:t>Robotics Club at UCF</a:t>
            </a:r>
          </a:p>
          <a:p>
            <a:pPr lvl="1"/>
            <a:r>
              <a:rPr lang="en-US" dirty="0" smtClean="0"/>
              <a:t>Sergey </a:t>
            </a:r>
            <a:r>
              <a:rPr lang="en-US" dirty="0" err="1" smtClean="0"/>
              <a:t>Retinskiy</a:t>
            </a:r>
            <a:endParaRPr lang="en-US" dirty="0" smtClean="0"/>
          </a:p>
          <a:p>
            <a:pPr lvl="1"/>
            <a:r>
              <a:rPr lang="en-US" dirty="0" err="1" smtClean="0"/>
              <a:t>Petr</a:t>
            </a:r>
            <a:r>
              <a:rPr lang="en-US" dirty="0" smtClean="0"/>
              <a:t> and </a:t>
            </a:r>
            <a:r>
              <a:rPr lang="en-US" dirty="0" err="1" smtClean="0"/>
              <a:t>Dmytriy</a:t>
            </a:r>
            <a:r>
              <a:rPr lang="en-US" dirty="0" smtClean="0"/>
              <a:t> </a:t>
            </a:r>
            <a:r>
              <a:rPr lang="en-US" dirty="0" err="1" smtClean="0"/>
              <a:t>Boychev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and build a high performance automated  honey extractor.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 honey with minimal  input from the user.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 and decrease time consumption of the honey extraction process.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 the previous goal in under $1000.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382349"/>
              </p:ext>
            </p:extLst>
          </p:nvPr>
        </p:nvGraphicFramePr>
        <p:xfrm>
          <a:off x="1219200" y="1954686"/>
          <a:ext cx="6692900" cy="3388839"/>
        </p:xfrm>
        <a:graphic>
          <a:graphicData uri="http://schemas.openxmlformats.org/drawingml/2006/table">
            <a:tbl>
              <a:tblPr/>
              <a:tblGrid>
                <a:gridCol w="2133212"/>
                <a:gridCol w="4559688"/>
              </a:tblGrid>
              <a:tr h="6075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Specification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Frame Holder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extractor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supports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15 frames.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extractor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vat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 of 20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Gallons.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Heating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System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heating system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maintains a vat temperature of 43 degrees Celsius.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motor is capable of spinning the frame holder up to 250 RPM.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5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Wireless Connectivity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extractor can be operated wirelessly from a distance of 30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feet.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5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Mechanical Characteristics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2064"/>
            <a:ext cx="3886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Gauge 16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 a bottom made of Gauge 13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inches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31inches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Volume: 24931.68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Cubic Inches (108 Gallons)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Usable Volume: 4608 Cubic Inches (20 Gallons)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1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83229"/>
            <a:ext cx="3752016" cy="47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 Holder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42065"/>
            <a:ext cx="3641414" cy="450633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 Holder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Radial Design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304 stainless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13.5’’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31’’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 Capacity: 15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Shaft Diameter: 5/8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</a:p>
        </p:txBody>
      </p:sp>
      <p:pic>
        <p:nvPicPr>
          <p:cNvPr id="3074" name="Picture 2" descr="C:\Users\User1\Desktop\frame hol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4797435" cy="336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pPr algn="ctr"/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  <p:extLst>
      <p:ext uri="{BB962C8B-B14F-4D97-AF65-F5344CB8AC3E}">
        <p14:creationId xmlns:p14="http://schemas.microsoft.com/office/powerpoint/2010/main" val="25841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600200"/>
          </a:xfrm>
        </p:spPr>
        <p:txBody>
          <a:bodyPr/>
          <a:lstStyle/>
          <a:p>
            <a:pPr algn="ctr"/>
            <a:r>
              <a:rPr lang="en-US" dirty="0" smtClean="0"/>
              <a:t>Heating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  <p:extLst>
      <p:ext uri="{BB962C8B-B14F-4D97-AF65-F5344CB8AC3E}">
        <p14:creationId xmlns:p14="http://schemas.microsoft.com/office/powerpoint/2010/main" val="8473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4565</TotalTime>
  <Words>723</Words>
  <Application>Microsoft Office PowerPoint</Application>
  <PresentationFormat>On-screen Show (4:3)</PresentationFormat>
  <Paragraphs>235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Automated Honey Extractor</vt:lpstr>
      <vt:lpstr>Motivation</vt:lpstr>
      <vt:lpstr>Current Extractor Used</vt:lpstr>
      <vt:lpstr>Goals and Objectives</vt:lpstr>
      <vt:lpstr>Specifications</vt:lpstr>
      <vt:lpstr>Mechanical Characteristics</vt:lpstr>
      <vt:lpstr>Frame Holder</vt:lpstr>
      <vt:lpstr>Block Diagram</vt:lpstr>
      <vt:lpstr>Heating System</vt:lpstr>
      <vt:lpstr>Heating System</vt:lpstr>
      <vt:lpstr>Heating Element</vt:lpstr>
      <vt:lpstr>Sensors</vt:lpstr>
      <vt:lpstr>Temperature Sensor</vt:lpstr>
      <vt:lpstr>Humidity Sensor</vt:lpstr>
      <vt:lpstr>PowerPoint Presentation</vt:lpstr>
      <vt:lpstr>Motor Controller</vt:lpstr>
      <vt:lpstr>Human Interface Device</vt:lpstr>
      <vt:lpstr>Human Interface Device</vt:lpstr>
      <vt:lpstr>Microcontroller</vt:lpstr>
      <vt:lpstr>Microcontroller</vt:lpstr>
      <vt:lpstr>Printed Circuit Board</vt:lpstr>
      <vt:lpstr>Power Supply</vt:lpstr>
      <vt:lpstr>PowerPoint Presentation</vt:lpstr>
      <vt:lpstr>Remote Control</vt:lpstr>
      <vt:lpstr>Android Development</vt:lpstr>
      <vt:lpstr>Android Development</vt:lpstr>
      <vt:lpstr>Bluetooth</vt:lpstr>
      <vt:lpstr>Administrative Content</vt:lpstr>
      <vt:lpstr>Work Distribution</vt:lpstr>
      <vt:lpstr>Bill of Materials</vt:lpstr>
      <vt:lpstr>Acknowledgements</vt:lpstr>
      <vt:lpstr>Questions?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User1</cp:lastModifiedBy>
  <cp:revision>184</cp:revision>
  <dcterms:created xsi:type="dcterms:W3CDTF">2013-06-12T18:22:41Z</dcterms:created>
  <dcterms:modified xsi:type="dcterms:W3CDTF">2013-11-26T04:39:39Z</dcterms:modified>
</cp:coreProperties>
</file>